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65" r:id="rId4"/>
    <p:sldId id="262" r:id="rId5"/>
    <p:sldId id="257" r:id="rId6"/>
    <p:sldId id="266" r:id="rId7"/>
    <p:sldId id="267" r:id="rId8"/>
    <p:sldId id="268" r:id="rId9"/>
    <p:sldId id="269" r:id="rId10"/>
    <p:sldId id="258" r:id="rId11"/>
    <p:sldId id="259" r:id="rId12"/>
    <p:sldId id="270" r:id="rId13"/>
    <p:sldId id="260" r:id="rId14"/>
    <p:sldId id="263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7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mailto:dentonb@uah.edu" TargetMode="External"/><Relationship Id="rId2" Type="http://schemas.openxmlformats.org/officeDocument/2006/relationships/hyperlink" Target="mailto:bdenton@dese.com" TargetMode="External"/><Relationship Id="rId1" Type="http://schemas.openxmlformats.org/officeDocument/2006/relationships/hyperlink" Target="mailto:ben@bendenton.com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mailto:dentonb@uah.edu" TargetMode="External"/><Relationship Id="rId2" Type="http://schemas.openxmlformats.org/officeDocument/2006/relationships/hyperlink" Target="mailto:bdenton@dese.com" TargetMode="External"/><Relationship Id="rId1" Type="http://schemas.openxmlformats.org/officeDocument/2006/relationships/hyperlink" Target="mailto:ben@bendenton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33CC-2118-438B-8720-4FBD569A593E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DB0877F9-BF08-4E2B-8EA1-547D8C4216E8}">
      <dgm:prSet/>
      <dgm:spPr/>
      <dgm:t>
        <a:bodyPr/>
        <a:lstStyle/>
        <a:p>
          <a:r>
            <a:rPr lang="en-US"/>
            <a:t>Wrote out the assignment before class and turned in</a:t>
          </a:r>
        </a:p>
      </dgm:t>
    </dgm:pt>
    <dgm:pt modelId="{089524DC-076C-4DB8-8032-46075EB94278}" type="parTrans" cxnId="{0BB74761-00EE-413A-8877-1412C79E2876}">
      <dgm:prSet/>
      <dgm:spPr/>
      <dgm:t>
        <a:bodyPr/>
        <a:lstStyle/>
        <a:p>
          <a:endParaRPr lang="en-US"/>
        </a:p>
      </dgm:t>
    </dgm:pt>
    <dgm:pt modelId="{E3DCAE2C-C085-45EF-9DE6-5F284A6E92A9}" type="sibTrans" cxnId="{0BB74761-00EE-413A-8877-1412C79E2876}">
      <dgm:prSet/>
      <dgm:spPr/>
      <dgm:t>
        <a:bodyPr/>
        <a:lstStyle/>
        <a:p>
          <a:endParaRPr lang="en-US"/>
        </a:p>
      </dgm:t>
    </dgm:pt>
    <dgm:pt modelId="{08EDEC30-CEA1-4B9B-98BA-3EC8CEBC7994}">
      <dgm:prSet/>
      <dgm:spPr/>
      <dgm:t>
        <a:bodyPr/>
        <a:lstStyle/>
        <a:p>
          <a:r>
            <a:rPr lang="en-US"/>
            <a:t>Wrote "the first 100 digits of the mathematical constant, π.  Bring your own paper.“ Literally.  </a:t>
          </a:r>
        </a:p>
      </dgm:t>
    </dgm:pt>
    <dgm:pt modelId="{A4BD7668-86DE-4B97-9242-983B19FF2CF8}" type="parTrans" cxnId="{A861B226-A662-45ED-885C-DB5176C7200F}">
      <dgm:prSet/>
      <dgm:spPr/>
      <dgm:t>
        <a:bodyPr/>
        <a:lstStyle/>
        <a:p>
          <a:endParaRPr lang="en-US"/>
        </a:p>
      </dgm:t>
    </dgm:pt>
    <dgm:pt modelId="{60C75D6A-C061-43C6-8F47-8E12D5DBE6BB}" type="sibTrans" cxnId="{A861B226-A662-45ED-885C-DB5176C7200F}">
      <dgm:prSet/>
      <dgm:spPr/>
      <dgm:t>
        <a:bodyPr/>
        <a:lstStyle/>
        <a:p>
          <a:endParaRPr lang="en-US"/>
        </a:p>
      </dgm:t>
    </dgm:pt>
    <dgm:pt modelId="{CCEB5911-05DC-4F84-8651-A2B67B0C1375}" type="pres">
      <dgm:prSet presAssocID="{2FBE33CC-2118-438B-8720-4FBD569A593E}" presName="linear" presStyleCnt="0">
        <dgm:presLayoutVars>
          <dgm:animLvl val="lvl"/>
          <dgm:resizeHandles val="exact"/>
        </dgm:presLayoutVars>
      </dgm:prSet>
      <dgm:spPr/>
    </dgm:pt>
    <dgm:pt modelId="{1A08B165-122C-456A-83C6-F96C914B4756}" type="pres">
      <dgm:prSet presAssocID="{DB0877F9-BF08-4E2B-8EA1-547D8C4216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C9B74E-F78D-494C-B34B-E94BFAAFEC4C}" type="pres">
      <dgm:prSet presAssocID="{E3DCAE2C-C085-45EF-9DE6-5F284A6E92A9}" presName="spacer" presStyleCnt="0"/>
      <dgm:spPr/>
    </dgm:pt>
    <dgm:pt modelId="{B242D7F3-C952-48D7-99F2-0BBEF343B972}" type="pres">
      <dgm:prSet presAssocID="{08EDEC30-CEA1-4B9B-98BA-3EC8CEBC799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E915B13-3DE1-4B42-AAEC-74BDC8F1E31F}" type="presOf" srcId="{2FBE33CC-2118-438B-8720-4FBD569A593E}" destId="{CCEB5911-05DC-4F84-8651-A2B67B0C1375}" srcOrd="0" destOrd="0" presId="urn:microsoft.com/office/officeart/2005/8/layout/vList2"/>
    <dgm:cxn modelId="{A861B226-A662-45ED-885C-DB5176C7200F}" srcId="{2FBE33CC-2118-438B-8720-4FBD569A593E}" destId="{08EDEC30-CEA1-4B9B-98BA-3EC8CEBC7994}" srcOrd="1" destOrd="0" parTransId="{A4BD7668-86DE-4B97-9242-983B19FF2CF8}" sibTransId="{60C75D6A-C061-43C6-8F47-8E12D5DBE6BB}"/>
    <dgm:cxn modelId="{0BB74761-00EE-413A-8877-1412C79E2876}" srcId="{2FBE33CC-2118-438B-8720-4FBD569A593E}" destId="{DB0877F9-BF08-4E2B-8EA1-547D8C4216E8}" srcOrd="0" destOrd="0" parTransId="{089524DC-076C-4DB8-8032-46075EB94278}" sibTransId="{E3DCAE2C-C085-45EF-9DE6-5F284A6E92A9}"/>
    <dgm:cxn modelId="{F6DE288D-FB89-45AF-AE60-A40ECFAA48FD}" type="presOf" srcId="{08EDEC30-CEA1-4B9B-98BA-3EC8CEBC7994}" destId="{B242D7F3-C952-48D7-99F2-0BBEF343B972}" srcOrd="0" destOrd="0" presId="urn:microsoft.com/office/officeart/2005/8/layout/vList2"/>
    <dgm:cxn modelId="{F01404EF-189F-4B89-9EA8-82D2C25AF34A}" type="presOf" srcId="{DB0877F9-BF08-4E2B-8EA1-547D8C4216E8}" destId="{1A08B165-122C-456A-83C6-F96C914B4756}" srcOrd="0" destOrd="0" presId="urn:microsoft.com/office/officeart/2005/8/layout/vList2"/>
    <dgm:cxn modelId="{E3FC6F17-A1D0-48AB-B320-52EB94F9A028}" type="presParOf" srcId="{CCEB5911-05DC-4F84-8651-A2B67B0C1375}" destId="{1A08B165-122C-456A-83C6-F96C914B4756}" srcOrd="0" destOrd="0" presId="urn:microsoft.com/office/officeart/2005/8/layout/vList2"/>
    <dgm:cxn modelId="{C59D2027-8D68-4839-B2E4-D0029252D4D8}" type="presParOf" srcId="{CCEB5911-05DC-4F84-8651-A2B67B0C1375}" destId="{60C9B74E-F78D-494C-B34B-E94BFAAFEC4C}" srcOrd="1" destOrd="0" presId="urn:microsoft.com/office/officeart/2005/8/layout/vList2"/>
    <dgm:cxn modelId="{7661339B-CE24-4292-9369-7CA884C2257A}" type="presParOf" srcId="{CCEB5911-05DC-4F84-8651-A2B67B0C1375}" destId="{B242D7F3-C952-48D7-99F2-0BBEF343B97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4B8FF2-862D-4DF2-B290-6B34AD6CD726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751F8B-038F-4943-81D7-A48C6A4F0202}">
      <dgm:prSet/>
      <dgm:spPr/>
      <dgm:t>
        <a:bodyPr/>
        <a:lstStyle/>
        <a:p>
          <a:r>
            <a:rPr lang="en-US" dirty="0"/>
            <a:t>Questions?</a:t>
          </a:r>
        </a:p>
      </dgm:t>
    </dgm:pt>
    <dgm:pt modelId="{806544AE-D828-4AF7-B80B-EFCEF41E21A8}" type="parTrans" cxnId="{C4272E92-995D-41E7-87C7-3E89D3050423}">
      <dgm:prSet/>
      <dgm:spPr/>
      <dgm:t>
        <a:bodyPr/>
        <a:lstStyle/>
        <a:p>
          <a:endParaRPr lang="en-US"/>
        </a:p>
      </dgm:t>
    </dgm:pt>
    <dgm:pt modelId="{43CEA8CB-9EDE-4897-B114-408B24CABE3D}" type="sibTrans" cxnId="{C4272E92-995D-41E7-87C7-3E89D3050423}">
      <dgm:prSet/>
      <dgm:spPr/>
      <dgm:t>
        <a:bodyPr/>
        <a:lstStyle/>
        <a:p>
          <a:endParaRPr lang="en-US"/>
        </a:p>
      </dgm:t>
    </dgm:pt>
    <dgm:pt modelId="{9987D84F-D5AE-47E2-BEA6-22A9AEF02042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ben@bendenton.com</a:t>
          </a:r>
          <a:r>
            <a:rPr lang="en-US" dirty="0"/>
            <a:t>  </a:t>
          </a:r>
          <a:r>
            <a:rPr lang="en-US" dirty="0">
              <a:hlinkClick xmlns:r="http://schemas.openxmlformats.org/officeDocument/2006/relationships" r:id="rId2"/>
            </a:rPr>
            <a:t>bdenton@dese.com</a:t>
          </a:r>
          <a:r>
            <a:rPr lang="en-US" dirty="0"/>
            <a:t> </a:t>
          </a:r>
          <a:r>
            <a:rPr lang="en-US" dirty="0">
              <a:hlinkClick xmlns:r="http://schemas.openxmlformats.org/officeDocument/2006/relationships" r:id="rId3"/>
            </a:rPr>
            <a:t>dentonb@uah.edu</a:t>
          </a:r>
          <a:endParaRPr lang="en-US" dirty="0"/>
        </a:p>
      </dgm:t>
    </dgm:pt>
    <dgm:pt modelId="{2B3FD745-B156-4E36-8DFE-FC3BB0931178}" type="parTrans" cxnId="{C1E92275-5A77-4249-B561-F72671379B8D}">
      <dgm:prSet/>
      <dgm:spPr/>
      <dgm:t>
        <a:bodyPr/>
        <a:lstStyle/>
        <a:p>
          <a:endParaRPr lang="en-US"/>
        </a:p>
      </dgm:t>
    </dgm:pt>
    <dgm:pt modelId="{34D3E55A-579C-45A2-976A-40D945092A4A}" type="sibTrans" cxnId="{C1E92275-5A77-4249-B561-F72671379B8D}">
      <dgm:prSet/>
      <dgm:spPr/>
      <dgm:t>
        <a:bodyPr/>
        <a:lstStyle/>
        <a:p>
          <a:endParaRPr lang="en-US"/>
        </a:p>
      </dgm:t>
    </dgm:pt>
    <dgm:pt modelId="{58FC4A91-DC57-4276-BFD3-41D16A7B906F}" type="pres">
      <dgm:prSet presAssocID="{784B8FF2-862D-4DF2-B290-6B34AD6CD726}" presName="vert0" presStyleCnt="0">
        <dgm:presLayoutVars>
          <dgm:dir/>
          <dgm:animOne val="branch"/>
          <dgm:animLvl val="lvl"/>
        </dgm:presLayoutVars>
      </dgm:prSet>
      <dgm:spPr/>
    </dgm:pt>
    <dgm:pt modelId="{A922B969-BF2F-4671-A5E7-12160A55D97D}" type="pres">
      <dgm:prSet presAssocID="{DC751F8B-038F-4943-81D7-A48C6A4F0202}" presName="thickLine" presStyleLbl="alignNode1" presStyleIdx="0" presStyleCnt="2"/>
      <dgm:spPr/>
    </dgm:pt>
    <dgm:pt modelId="{32AF38AB-BC50-4BBF-9144-A58344D12DC2}" type="pres">
      <dgm:prSet presAssocID="{DC751F8B-038F-4943-81D7-A48C6A4F0202}" presName="horz1" presStyleCnt="0"/>
      <dgm:spPr/>
    </dgm:pt>
    <dgm:pt modelId="{A2B59E49-94D7-4016-81E0-31FBFA9D098B}" type="pres">
      <dgm:prSet presAssocID="{DC751F8B-038F-4943-81D7-A48C6A4F0202}" presName="tx1" presStyleLbl="revTx" presStyleIdx="0" presStyleCnt="2"/>
      <dgm:spPr/>
    </dgm:pt>
    <dgm:pt modelId="{B67A4C5D-308B-43BD-A2AC-E1FACFD02316}" type="pres">
      <dgm:prSet presAssocID="{DC751F8B-038F-4943-81D7-A48C6A4F0202}" presName="vert1" presStyleCnt="0"/>
      <dgm:spPr/>
    </dgm:pt>
    <dgm:pt modelId="{3BF94AC6-B822-46B1-AE75-AA167F41E6D1}" type="pres">
      <dgm:prSet presAssocID="{9987D84F-D5AE-47E2-BEA6-22A9AEF02042}" presName="thickLine" presStyleLbl="alignNode1" presStyleIdx="1" presStyleCnt="2"/>
      <dgm:spPr/>
    </dgm:pt>
    <dgm:pt modelId="{B6BC7AFD-7EB3-4718-8511-54B29E772330}" type="pres">
      <dgm:prSet presAssocID="{9987D84F-D5AE-47E2-BEA6-22A9AEF02042}" presName="horz1" presStyleCnt="0"/>
      <dgm:spPr/>
    </dgm:pt>
    <dgm:pt modelId="{B1731166-8EC6-47BA-9F2B-52A904C2BED7}" type="pres">
      <dgm:prSet presAssocID="{9987D84F-D5AE-47E2-BEA6-22A9AEF02042}" presName="tx1" presStyleLbl="revTx" presStyleIdx="1" presStyleCnt="2"/>
      <dgm:spPr/>
    </dgm:pt>
    <dgm:pt modelId="{0D1E23AD-DA29-4234-B699-A1320679E7F3}" type="pres">
      <dgm:prSet presAssocID="{9987D84F-D5AE-47E2-BEA6-22A9AEF02042}" presName="vert1" presStyleCnt="0"/>
      <dgm:spPr/>
    </dgm:pt>
  </dgm:ptLst>
  <dgm:cxnLst>
    <dgm:cxn modelId="{C1E92275-5A77-4249-B561-F72671379B8D}" srcId="{784B8FF2-862D-4DF2-B290-6B34AD6CD726}" destId="{9987D84F-D5AE-47E2-BEA6-22A9AEF02042}" srcOrd="1" destOrd="0" parTransId="{2B3FD745-B156-4E36-8DFE-FC3BB0931178}" sibTransId="{34D3E55A-579C-45A2-976A-40D945092A4A}"/>
    <dgm:cxn modelId="{C4272E92-995D-41E7-87C7-3E89D3050423}" srcId="{784B8FF2-862D-4DF2-B290-6B34AD6CD726}" destId="{DC751F8B-038F-4943-81D7-A48C6A4F0202}" srcOrd="0" destOrd="0" parTransId="{806544AE-D828-4AF7-B80B-EFCEF41E21A8}" sibTransId="{43CEA8CB-9EDE-4897-B114-408B24CABE3D}"/>
    <dgm:cxn modelId="{BB410995-02ED-4D36-BBE0-F45ECDDF3A51}" type="presOf" srcId="{DC751F8B-038F-4943-81D7-A48C6A4F0202}" destId="{A2B59E49-94D7-4016-81E0-31FBFA9D098B}" srcOrd="0" destOrd="0" presId="urn:microsoft.com/office/officeart/2008/layout/LinedList"/>
    <dgm:cxn modelId="{38A20CB0-CC1D-4A2C-AC96-70D3E9415129}" type="presOf" srcId="{9987D84F-D5AE-47E2-BEA6-22A9AEF02042}" destId="{B1731166-8EC6-47BA-9F2B-52A904C2BED7}" srcOrd="0" destOrd="0" presId="urn:microsoft.com/office/officeart/2008/layout/LinedList"/>
    <dgm:cxn modelId="{0E64F0E9-1638-401F-96C5-F5EC108630B9}" type="presOf" srcId="{784B8FF2-862D-4DF2-B290-6B34AD6CD726}" destId="{58FC4A91-DC57-4276-BFD3-41D16A7B906F}" srcOrd="0" destOrd="0" presId="urn:microsoft.com/office/officeart/2008/layout/LinedList"/>
    <dgm:cxn modelId="{41F0BBFB-CE94-4F65-812A-06B9E846C9E0}" type="presParOf" srcId="{58FC4A91-DC57-4276-BFD3-41D16A7B906F}" destId="{A922B969-BF2F-4671-A5E7-12160A55D97D}" srcOrd="0" destOrd="0" presId="urn:microsoft.com/office/officeart/2008/layout/LinedList"/>
    <dgm:cxn modelId="{4EAC2275-D469-4C0F-B550-A3A9FE73C01D}" type="presParOf" srcId="{58FC4A91-DC57-4276-BFD3-41D16A7B906F}" destId="{32AF38AB-BC50-4BBF-9144-A58344D12DC2}" srcOrd="1" destOrd="0" presId="urn:microsoft.com/office/officeart/2008/layout/LinedList"/>
    <dgm:cxn modelId="{03B330FA-B28B-4CFE-B135-71C1F3ABBF35}" type="presParOf" srcId="{32AF38AB-BC50-4BBF-9144-A58344D12DC2}" destId="{A2B59E49-94D7-4016-81E0-31FBFA9D098B}" srcOrd="0" destOrd="0" presId="urn:microsoft.com/office/officeart/2008/layout/LinedList"/>
    <dgm:cxn modelId="{509936ED-D20A-4D23-A9A4-46579548D1D2}" type="presParOf" srcId="{32AF38AB-BC50-4BBF-9144-A58344D12DC2}" destId="{B67A4C5D-308B-43BD-A2AC-E1FACFD02316}" srcOrd="1" destOrd="0" presId="urn:microsoft.com/office/officeart/2008/layout/LinedList"/>
    <dgm:cxn modelId="{65D7FFE0-8021-4C06-9E7B-22C3505E9D27}" type="presParOf" srcId="{58FC4A91-DC57-4276-BFD3-41D16A7B906F}" destId="{3BF94AC6-B822-46B1-AE75-AA167F41E6D1}" srcOrd="2" destOrd="0" presId="urn:microsoft.com/office/officeart/2008/layout/LinedList"/>
    <dgm:cxn modelId="{7D48ADA9-8E6E-4CE9-92E8-27016925CC40}" type="presParOf" srcId="{58FC4A91-DC57-4276-BFD3-41D16A7B906F}" destId="{B6BC7AFD-7EB3-4718-8511-54B29E772330}" srcOrd="3" destOrd="0" presId="urn:microsoft.com/office/officeart/2008/layout/LinedList"/>
    <dgm:cxn modelId="{FA20DC80-3A9E-4DA9-AF23-949CD24ED398}" type="presParOf" srcId="{B6BC7AFD-7EB3-4718-8511-54B29E772330}" destId="{B1731166-8EC6-47BA-9F2B-52A904C2BED7}" srcOrd="0" destOrd="0" presId="urn:microsoft.com/office/officeart/2008/layout/LinedList"/>
    <dgm:cxn modelId="{38674266-F494-4EB0-BAA3-C61DB14CD71A}" type="presParOf" srcId="{B6BC7AFD-7EB3-4718-8511-54B29E772330}" destId="{0D1E23AD-DA29-4234-B699-A1320679E7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8B165-122C-456A-83C6-F96C914B4756}">
      <dsp:nvSpPr>
        <dsp:cNvPr id="0" name=""/>
        <dsp:cNvSpPr/>
      </dsp:nvSpPr>
      <dsp:spPr>
        <a:xfrm>
          <a:off x="0" y="38733"/>
          <a:ext cx="6089650" cy="26926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Wrote out the assignment before class and turned in</a:t>
          </a:r>
        </a:p>
      </dsp:txBody>
      <dsp:txXfrm>
        <a:off x="131442" y="170175"/>
        <a:ext cx="5826766" cy="2429724"/>
      </dsp:txXfrm>
    </dsp:sp>
    <dsp:sp modelId="{B242D7F3-C952-48D7-99F2-0BBEF343B972}">
      <dsp:nvSpPr>
        <dsp:cNvPr id="0" name=""/>
        <dsp:cNvSpPr/>
      </dsp:nvSpPr>
      <dsp:spPr>
        <a:xfrm>
          <a:off x="0" y="2840782"/>
          <a:ext cx="6089650" cy="26926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Wrote "the first 100 digits of the mathematical constant, π.  Bring your own paper.“ Literally.  </a:t>
          </a:r>
        </a:p>
      </dsp:txBody>
      <dsp:txXfrm>
        <a:off x="131442" y="2972224"/>
        <a:ext cx="5826766" cy="2429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2B969-BF2F-4671-A5E7-12160A55D97D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2B59E49-94D7-4016-81E0-31FBFA9D098B}">
      <dsp:nvSpPr>
        <dsp:cNvPr id="0" name=""/>
        <dsp:cNvSpPr/>
      </dsp:nvSpPr>
      <dsp:spPr>
        <a:xfrm>
          <a:off x="0" y="0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Questions?</a:t>
          </a:r>
        </a:p>
      </dsp:txBody>
      <dsp:txXfrm>
        <a:off x="0" y="0"/>
        <a:ext cx="6089650" cy="2786062"/>
      </dsp:txXfrm>
    </dsp:sp>
    <dsp:sp modelId="{3BF94AC6-B822-46B1-AE75-AA167F41E6D1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731166-8EC6-47BA-9F2B-52A904C2BED7}">
      <dsp:nvSpPr>
        <dsp:cNvPr id="0" name=""/>
        <dsp:cNvSpPr/>
      </dsp:nvSpPr>
      <dsp:spPr>
        <a:xfrm>
          <a:off x="0" y="2786062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>
              <a:hlinkClick xmlns:r="http://schemas.openxmlformats.org/officeDocument/2006/relationships" r:id="rId1"/>
            </a:rPr>
            <a:t>ben@bendenton.com</a:t>
          </a:r>
          <a:r>
            <a:rPr lang="en-US" sz="5000" kern="1200" dirty="0"/>
            <a:t>  </a:t>
          </a:r>
          <a:r>
            <a:rPr lang="en-US" sz="5000" kern="1200" dirty="0">
              <a:hlinkClick xmlns:r="http://schemas.openxmlformats.org/officeDocument/2006/relationships" r:id="rId2"/>
            </a:rPr>
            <a:t>bdenton@dese.com</a:t>
          </a:r>
          <a:r>
            <a:rPr lang="en-US" sz="5000" kern="1200" dirty="0"/>
            <a:t> </a:t>
          </a:r>
          <a:r>
            <a:rPr lang="en-US" sz="5000" kern="1200" dirty="0">
              <a:hlinkClick xmlns:r="http://schemas.openxmlformats.org/officeDocument/2006/relationships" r:id="rId3"/>
            </a:rPr>
            <a:t>dentonb@uah.edu</a:t>
          </a:r>
          <a:endParaRPr lang="en-US" sz="5000" kern="1200" dirty="0"/>
        </a:p>
      </dsp:txBody>
      <dsp:txXfrm>
        <a:off x="0" y="2786062"/>
        <a:ext cx="6089650" cy="2786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6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7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0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6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9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0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7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8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37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2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89D3-7361-4507-B9CB-D7BF3FF0272A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AC272-97C5-42EF-9547-A5A78AB62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04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A5AE8CC-06FD-417B-B86E-4D1D06AA71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Pencil">
            <a:extLst>
              <a:ext uri="{FF2B5EF4-FFF2-40B4-BE49-F238E27FC236}">
                <a16:creationId xmlns:a16="http://schemas.microsoft.com/office/drawing/2014/main" id="{1B3DA60E-70FD-40A2-A3B8-EB64DCA0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0738" y="4302831"/>
            <a:ext cx="2104391" cy="2104391"/>
          </a:xfrm>
          <a:prstGeom prst="rect">
            <a:avLst/>
          </a:prstGeom>
        </p:spPr>
      </p:pic>
      <p:pic>
        <p:nvPicPr>
          <p:cNvPr id="6" name="Graphic 5" descr="Contract">
            <a:extLst>
              <a:ext uri="{FF2B5EF4-FFF2-40B4-BE49-F238E27FC236}">
                <a16:creationId xmlns:a16="http://schemas.microsoft.com/office/drawing/2014/main" id="{01E34D42-37DD-4ABC-B4D2-820EAC88B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6491" y="317432"/>
            <a:ext cx="3608493" cy="3608493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F6429F11-64E2-4420-9B0C-F3F81BF0D1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62785A07-F203-435E-8E76-BB97680C2F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80DEB-4C39-49A4-A198-D08E62C3DA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Hackers Cheat, So Should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821C3-F80B-4497-BCC2-52B80B1AE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512" y="4777263"/>
            <a:ext cx="4745688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1400" dirty="0"/>
              <a:t>Ben Denton, PhD.</a:t>
            </a:r>
          </a:p>
          <a:p>
            <a:pPr algn="l"/>
            <a:r>
              <a:rPr lang="en-US" sz="1400" dirty="0"/>
              <a:t>University of Alabama in Huntsville | DESE Research, Inc.</a:t>
            </a:r>
          </a:p>
          <a:p>
            <a:pPr algn="l"/>
            <a:r>
              <a:rPr lang="en-US" sz="1400" dirty="0"/>
              <a:t>2018 National Cyber Summit</a:t>
            </a:r>
          </a:p>
        </p:txBody>
      </p:sp>
    </p:spTree>
    <p:extLst>
      <p:ext uri="{BB962C8B-B14F-4D97-AF65-F5344CB8AC3E}">
        <p14:creationId xmlns:p14="http://schemas.microsoft.com/office/powerpoint/2010/main" val="48337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15D1FB-E884-41A1-A167-BC47091BE62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83" b="27690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29186D-E207-4F3C-A7B8-1A3A2624204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9" b="2502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7B92-BBCD-4AE9-9664-E71483BE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/>
              <a:t>Audio Aided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9597-8C78-4DBF-AA1A-51912D153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Recorded playback via cell phone</a:t>
            </a:r>
          </a:p>
          <a:p>
            <a:r>
              <a:rPr lang="en-US" sz="1800"/>
              <a:t>Collusion with spouse via hidden headset</a:t>
            </a:r>
          </a:p>
        </p:txBody>
      </p:sp>
    </p:spTree>
    <p:extLst>
      <p:ext uri="{BB962C8B-B14F-4D97-AF65-F5344CB8AC3E}">
        <p14:creationId xmlns:p14="http://schemas.microsoft.com/office/powerpoint/2010/main" val="409708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7521DD34-C6F2-4402-9A01-962807DB65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0272C4-D59E-4737-A896-978384884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7" r="4" b="4"/>
          <a:stretch/>
        </p:blipFill>
        <p:spPr>
          <a:xfrm rot="5400000">
            <a:off x="6086070" y="331660"/>
            <a:ext cx="3933497" cy="3270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58E3A-70D3-4B5D-BB99-9A9C90F540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4" r="43452" b="2"/>
          <a:stretch/>
        </p:blipFill>
        <p:spPr>
          <a:xfrm rot="5400000">
            <a:off x="7885729" y="2551728"/>
            <a:ext cx="2838276" cy="5774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E5986-9232-4B46-847E-BA18DF889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1" r="7614" b="3"/>
          <a:stretch/>
        </p:blipFill>
        <p:spPr>
          <a:xfrm rot="5400000">
            <a:off x="9717963" y="64211"/>
            <a:ext cx="2538248" cy="2409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D4FC9D-30E0-4B6B-A0DA-C13B2A2E9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5" r="27386" b="3"/>
          <a:stretch/>
        </p:blipFill>
        <p:spPr>
          <a:xfrm rot="5400000">
            <a:off x="10332578" y="2074072"/>
            <a:ext cx="1309023" cy="2409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6C2A35-639D-49C2-9DCC-8840F545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5154508" cy="1293028"/>
          </a:xfrm>
        </p:spPr>
        <p:txBody>
          <a:bodyPr>
            <a:normAutofit/>
          </a:bodyPr>
          <a:lstStyle/>
          <a:p>
            <a:r>
              <a:rPr lang="en-US" sz="4000"/>
              <a:t>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474EB-3017-4124-995C-7F41639FF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2194560"/>
            <a:ext cx="5154507" cy="4024125"/>
          </a:xfrm>
        </p:spPr>
        <p:txBody>
          <a:bodyPr>
            <a:normAutofit/>
          </a:bodyPr>
          <a:lstStyle/>
          <a:p>
            <a:r>
              <a:rPr lang="en-US" sz="2000"/>
              <a:t>Handmade bracelet</a:t>
            </a:r>
          </a:p>
          <a:p>
            <a:r>
              <a:rPr lang="en-US" sz="2000"/>
              <a:t>Sheet music</a:t>
            </a:r>
          </a:p>
          <a:p>
            <a:r>
              <a:rPr lang="en-US" sz="2000"/>
              <a:t>Wrote encoded python program hidden as a text and image file</a:t>
            </a:r>
          </a:p>
          <a:p>
            <a:r>
              <a:rPr lang="en-US" sz="2000"/>
              <a:t>Created a “Star Trek” looking cipher</a:t>
            </a:r>
          </a:p>
          <a:p>
            <a:r>
              <a:rPr lang="en-US" sz="2000"/>
              <a:t>Colored blocks along edge of paper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9261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08A52-20CA-457A-91B8-59C34D96EC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5" r="11454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D17E2-C91B-410A-8BB4-031F89281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6" r="17883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35818-0095-47CA-B693-16B72594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US" sz="3600"/>
              <a:t>Foreign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0897-057D-4C4E-A55F-510883A1C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r>
              <a:rPr lang="en-US" sz="1800" dirty="0"/>
              <a:t>Use a non-English representation of the digits of Pi</a:t>
            </a:r>
          </a:p>
          <a:p>
            <a:pPr lvl="1"/>
            <a:r>
              <a:rPr lang="en-US" sz="1800" dirty="0"/>
              <a:t>Arabic</a:t>
            </a:r>
          </a:p>
          <a:p>
            <a:pPr lvl="1"/>
            <a:r>
              <a:rPr lang="en-US" sz="1800" dirty="0"/>
              <a:t>Hebrew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150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8747F-C2CE-4890-9485-05EFCD88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Non-cheating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1CCF2-75A0-4549-930B-9B6C2779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Memory recall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Grad student memorized first 17 digits, then use mnemonics to recall the rest</a:t>
            </a:r>
          </a:p>
          <a:p>
            <a:r>
              <a:rPr lang="en-US" dirty="0">
                <a:solidFill>
                  <a:srgbClr val="FFFFFF"/>
                </a:solidFill>
              </a:rPr>
              <a:t>Partial memory recall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Memorized a partial sequence under the assumption the instructor would not verify the entire sequence.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was a correct assumption.</a:t>
            </a:r>
          </a:p>
        </p:txBody>
      </p:sp>
    </p:spTree>
    <p:extLst>
      <p:ext uri="{BB962C8B-B14F-4D97-AF65-F5344CB8AC3E}">
        <p14:creationId xmlns:p14="http://schemas.microsoft.com/office/powerpoint/2010/main" val="6540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7E230-4148-4669-8D26-8A0F3D46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Lazy A– Student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CE4AE4-D5B1-4776-98CE-0D7B8F23D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732376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04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BDA3-7043-4BDB-A6E5-C9FF43C5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56131F-EDF3-4863-9742-A85A51AA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1023"/>
              </p:ext>
            </p:extLst>
          </p:nvPr>
        </p:nvGraphicFramePr>
        <p:xfrm>
          <a:off x="828675" y="2457480"/>
          <a:ext cx="10525123" cy="33908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82855">
                  <a:extLst>
                    <a:ext uri="{9D8B030D-6E8A-4147-A177-3AD203B41FA5}">
                      <a16:colId xmlns:a16="http://schemas.microsoft.com/office/drawing/2014/main" val="1448170314"/>
                    </a:ext>
                  </a:extLst>
                </a:gridCol>
                <a:gridCol w="2235420">
                  <a:extLst>
                    <a:ext uri="{9D8B030D-6E8A-4147-A177-3AD203B41FA5}">
                      <a16:colId xmlns:a16="http://schemas.microsoft.com/office/drawing/2014/main" val="2159654100"/>
                    </a:ext>
                  </a:extLst>
                </a:gridCol>
                <a:gridCol w="1174283">
                  <a:extLst>
                    <a:ext uri="{9D8B030D-6E8A-4147-A177-3AD203B41FA5}">
                      <a16:colId xmlns:a16="http://schemas.microsoft.com/office/drawing/2014/main" val="1105257715"/>
                    </a:ext>
                  </a:extLst>
                </a:gridCol>
                <a:gridCol w="1174283">
                  <a:extLst>
                    <a:ext uri="{9D8B030D-6E8A-4147-A177-3AD203B41FA5}">
                      <a16:colId xmlns:a16="http://schemas.microsoft.com/office/drawing/2014/main" val="3511214913"/>
                    </a:ext>
                  </a:extLst>
                </a:gridCol>
                <a:gridCol w="1174283">
                  <a:extLst>
                    <a:ext uri="{9D8B030D-6E8A-4147-A177-3AD203B41FA5}">
                      <a16:colId xmlns:a16="http://schemas.microsoft.com/office/drawing/2014/main" val="1346935992"/>
                    </a:ext>
                  </a:extLst>
                </a:gridCol>
                <a:gridCol w="2320432">
                  <a:extLst>
                    <a:ext uri="{9D8B030D-6E8A-4147-A177-3AD203B41FA5}">
                      <a16:colId xmlns:a16="http://schemas.microsoft.com/office/drawing/2014/main" val="3350666191"/>
                    </a:ext>
                  </a:extLst>
                </a:gridCol>
                <a:gridCol w="1663567">
                  <a:extLst>
                    <a:ext uri="{9D8B030D-6E8A-4147-A177-3AD203B41FA5}">
                      <a16:colId xmlns:a16="http://schemas.microsoft.com/office/drawing/2014/main" val="873529048"/>
                    </a:ext>
                  </a:extLst>
                </a:gridCol>
              </a:tblGrid>
              <a:tr h="484410">
                <a:tc>
                  <a:txBody>
                    <a:bodyPr/>
                    <a:lstStyle/>
                    <a:p>
                      <a:pPr algn="ctr" fontAlgn="ctr"/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Hidden Cleartext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Cipher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LAS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Audio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Foreign Language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Non-cheat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350693231"/>
                  </a:ext>
                </a:extLst>
              </a:tr>
              <a:tr h="4844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Grad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142" marR="176142" marT="88071" marB="88071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17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4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2452146496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55%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10%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13%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6%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10%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6%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2741841588"/>
                  </a:ext>
                </a:extLst>
              </a:tr>
              <a:tr h="4844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Ugrad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142" marR="176142" marT="88071" marB="88071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19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11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3259298474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58%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9%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33%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0%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1411670223"/>
                  </a:ext>
                </a:extLst>
              </a:tr>
              <a:tr h="4844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Total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6142" marR="176142" marT="88071" marB="88071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36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6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15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2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2752174723"/>
                  </a:ext>
                </a:extLst>
              </a:tr>
              <a:tr h="484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56%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9%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23%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3%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>
                          <a:effectLst/>
                        </a:rPr>
                        <a:t>5%</a:t>
                      </a:r>
                      <a:endParaRPr lang="en-US" sz="2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u="none" strike="noStrike" dirty="0">
                          <a:effectLst/>
                        </a:rPr>
                        <a:t>3%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348" marR="18348" marT="18348" marB="0" anchor="ctr"/>
                </a:tc>
                <a:extLst>
                  <a:ext uri="{0D108BD9-81ED-4DB2-BD59-A6C34878D82A}">
                    <a16:rowId xmlns:a16="http://schemas.microsoft.com/office/drawing/2014/main" val="1080957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37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4C4BA-9E75-44CB-B285-EE976AAA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Thanks!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EB8118-FBE9-43ED-93C0-C3FCC7B36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40987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9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B41FC-6077-4384-8CF6-443C3A33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4" y="2333396"/>
            <a:ext cx="4935970" cy="3701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3CE46-1700-42F7-9888-96C8AF83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In a galaxy far, far away…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048C-4CD5-4BD7-BF0F-D3CADA48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1700"/>
              <a:t>How do we teach hacking when we always force students to follow the rules?</a:t>
            </a:r>
          </a:p>
          <a:p>
            <a:r>
              <a:rPr lang="en-US" sz="1700"/>
              <a:t>Hackers don’t follow the rules.</a:t>
            </a:r>
          </a:p>
          <a:p>
            <a:r>
              <a:rPr lang="en-US" sz="1700"/>
              <a:t>This presentation details the results of an impossible assignment given to both a graduate and undergraduate course in cyber security.</a:t>
            </a:r>
          </a:p>
          <a:p>
            <a:r>
              <a:rPr lang="en-US" sz="1700"/>
              <a:t>Classroom is a computer lab.</a:t>
            </a:r>
          </a:p>
          <a:p>
            <a:endParaRPr lang="en-US" sz="1700"/>
          </a:p>
          <a:p>
            <a:r>
              <a:rPr lang="en-US" sz="1700"/>
              <a:t>The Assignment</a:t>
            </a:r>
          </a:p>
          <a:p>
            <a:pPr lvl="1"/>
            <a:r>
              <a:rPr lang="en-US" sz="1700"/>
              <a:t>You will be required to write out the first 100 digits of the mathematical constant, π.  Bring your own paper.</a:t>
            </a:r>
          </a:p>
        </p:txBody>
      </p:sp>
    </p:spTree>
    <p:extLst>
      <p:ext uri="{BB962C8B-B14F-4D97-AF65-F5344CB8AC3E}">
        <p14:creationId xmlns:p14="http://schemas.microsoft.com/office/powerpoint/2010/main" val="3690387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04907-D79F-4B08-BB90-F1489664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Means of Cheating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A4319BC-FB17-45AE-A455-9ED68390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 Plain Sight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Hidden Cleartext</a:t>
            </a:r>
          </a:p>
          <a:p>
            <a:r>
              <a:rPr lang="en-US" sz="3200" dirty="0">
                <a:solidFill>
                  <a:srgbClr val="FFFFFF"/>
                </a:solidFill>
              </a:rPr>
              <a:t>Audio Aided</a:t>
            </a:r>
          </a:p>
          <a:p>
            <a:r>
              <a:rPr lang="en-US" sz="3200" dirty="0">
                <a:solidFill>
                  <a:srgbClr val="FFFFFF"/>
                </a:solidFill>
              </a:rPr>
              <a:t>Cipher</a:t>
            </a:r>
          </a:p>
          <a:p>
            <a:r>
              <a:rPr lang="en-US" sz="3200" dirty="0">
                <a:solidFill>
                  <a:srgbClr val="FFFFFF"/>
                </a:solidFill>
              </a:rPr>
              <a:t>Foreign Language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Non-cheating</a:t>
            </a:r>
          </a:p>
          <a:p>
            <a:r>
              <a:rPr lang="en-US" sz="3200" dirty="0">
                <a:solidFill>
                  <a:srgbClr val="FFFFFF"/>
                </a:solidFill>
              </a:rPr>
              <a:t>Lazy A Student</a:t>
            </a:r>
          </a:p>
        </p:txBody>
      </p:sp>
      <p:pic>
        <p:nvPicPr>
          <p:cNvPr id="6" name="Graphic 5" descr="Robber">
            <a:extLst>
              <a:ext uri="{FF2B5EF4-FFF2-40B4-BE49-F238E27FC236}">
                <a16:creationId xmlns:a16="http://schemas.microsoft.com/office/drawing/2014/main" id="{5EB4E673-DDE0-4C86-A455-17B8B676A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552" y="1690688"/>
            <a:ext cx="3793597" cy="379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3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02A88-E560-41B3-9DF1-4442A77FD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" b="22209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9B326-337D-4AC7-B9D8-C4C870766B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1" r="-2" b="17283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D53DF-9FAA-459F-88C1-E4FFD44712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5" r="4" b="17650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18CD74-3545-4BB8-B22B-F1917CFF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/>
              <a:t>In plain 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9B88-8908-413F-921B-32AC07805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6382657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Taped answer to the side of a cabinet</a:t>
            </a:r>
          </a:p>
          <a:p>
            <a:r>
              <a:rPr lang="en-US" sz="1800"/>
              <a:t>Written on the white board.  Attempted to use the projection screen to hide the answers.</a:t>
            </a:r>
          </a:p>
          <a:p>
            <a:r>
              <a:rPr lang="en-US" sz="1800"/>
              <a:t>Written on side of computer.</a:t>
            </a:r>
          </a:p>
        </p:txBody>
      </p:sp>
    </p:spTree>
    <p:extLst>
      <p:ext uri="{BB962C8B-B14F-4D97-AF65-F5344CB8AC3E}">
        <p14:creationId xmlns:p14="http://schemas.microsoft.com/office/powerpoint/2010/main" val="1107020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B6952-5BC6-4ED1-B4B9-C618D1F9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Hidden Cleartext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363FD-E970-4C4E-8B0C-232C07616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Written on common objects (hidden on person or in class)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Receipt, Scrap Paper, Inside Pen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Textbook cover, Syllabus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Cell phone or smartwatch screen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Under bag of granola, Inside water bottle label</a:t>
            </a:r>
          </a:p>
          <a:p>
            <a:r>
              <a:rPr lang="en-US" sz="2000">
                <a:solidFill>
                  <a:srgbClr val="FFFFFF"/>
                </a:solidFill>
              </a:rPr>
              <a:t>Invisible text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Press firmly on notebook paper, bring in the resulting imprinted result, &amp; trace numbers in class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Invisible ink and black light (How did I miss this one?)</a:t>
            </a:r>
          </a:p>
          <a:p>
            <a:r>
              <a:rPr lang="en-US" sz="2000">
                <a:solidFill>
                  <a:srgbClr val="FFFFFF"/>
                </a:solidFill>
              </a:rPr>
              <a:t>PowerPoint Slide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Use “B” hotkey to hide slide when instructor was near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55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AF475-6C03-4DB9-84C6-85C5E7287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 r="-2" b="5079"/>
          <a:stretch/>
        </p:blipFill>
        <p:spPr>
          <a:xfrm rot="5400000">
            <a:off x="6687310" y="1353310"/>
            <a:ext cx="6214533" cy="4151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728F5-BD24-4CCA-A209-3EAD0CBF7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r="13430" b="2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4FAAEF-55A3-47CD-BF3D-D99FDDC8FA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0" r="26099" b="-1"/>
          <a:stretch/>
        </p:blipFill>
        <p:spPr>
          <a:xfrm>
            <a:off x="3490161" y="321732"/>
            <a:ext cx="4151376" cy="6214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984CA-2640-473F-ADFA-64E8AA0B81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r="2352" b="-1"/>
          <a:stretch/>
        </p:blipFill>
        <p:spPr>
          <a:xfrm rot="5400000">
            <a:off x="328887" y="3461949"/>
            <a:ext cx="3069719" cy="30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5DFD002-6136-4AEC-A736-CBFA595DE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27299" b="-1"/>
          <a:stretch/>
        </p:blipFill>
        <p:spPr>
          <a:xfrm>
            <a:off x="7718889" y="321732"/>
            <a:ext cx="4151376" cy="6214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3309D-DB43-4239-911D-70A1DFD6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5" r="16823" b="2"/>
          <a:stretch/>
        </p:blipFill>
        <p:spPr>
          <a:xfrm rot="5400000">
            <a:off x="330166" y="313300"/>
            <a:ext cx="3067161" cy="3084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389684-6D48-487A-9783-EAFBF288B3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30" b="-2"/>
          <a:stretch/>
        </p:blipFill>
        <p:spPr>
          <a:xfrm>
            <a:off x="3490161" y="321732"/>
            <a:ext cx="4151376" cy="621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4C7B7-288D-46FB-B7C7-B592971A68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r="37719" b="2"/>
          <a:stretch/>
        </p:blipFill>
        <p:spPr>
          <a:xfrm>
            <a:off x="321734" y="3469102"/>
            <a:ext cx="3084025" cy="30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7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1E89F0-A5BB-4175-BA53-E8F93A09A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/>
          <a:stretch/>
        </p:blipFill>
        <p:spPr>
          <a:xfrm>
            <a:off x="-4" y="-6"/>
            <a:ext cx="12192000" cy="685595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1ADF275-3EF6-42B7-A5B2-80050C26A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6" b="11734"/>
          <a:stretch/>
        </p:blipFill>
        <p:spPr>
          <a:xfrm>
            <a:off x="5925809" y="2837001"/>
            <a:ext cx="2743200" cy="274320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3C2B2-CFD0-4064-A191-80FAD27CF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1" b="22898"/>
          <a:stretch/>
        </p:blipFill>
        <p:spPr>
          <a:xfrm>
            <a:off x="8160603" y="2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78921-33FD-4756-8B51-7E8375EEFF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3" b="35428"/>
          <a:stretch/>
        </p:blipFill>
        <p:spPr>
          <a:xfrm>
            <a:off x="9129290" y="4197216"/>
            <a:ext cx="3062710" cy="2660795"/>
          </a:xfrm>
          <a:custGeom>
            <a:avLst/>
            <a:gdLst>
              <a:gd name="connsiteX0" fmla="*/ 1723644 w 3062710"/>
              <a:gd name="connsiteY0" fmla="*/ 0 h 2660795"/>
              <a:gd name="connsiteX1" fmla="*/ 3053691 w 3062710"/>
              <a:gd name="connsiteY1" fmla="*/ 627247 h 2660795"/>
              <a:gd name="connsiteX2" fmla="*/ 3062710 w 3062710"/>
              <a:gd name="connsiteY2" fmla="*/ 639308 h 2660795"/>
              <a:gd name="connsiteX3" fmla="*/ 3062710 w 3062710"/>
              <a:gd name="connsiteY3" fmla="*/ 2660795 h 2660795"/>
              <a:gd name="connsiteX4" fmla="*/ 278239 w 3062710"/>
              <a:gd name="connsiteY4" fmla="*/ 2660795 h 2660795"/>
              <a:gd name="connsiteX5" fmla="*/ 208035 w 3062710"/>
              <a:gd name="connsiteY5" fmla="*/ 2545235 h 2660795"/>
              <a:gd name="connsiteX6" fmla="*/ 0 w 3062710"/>
              <a:gd name="connsiteY6" fmla="*/ 1723644 h 2660795"/>
              <a:gd name="connsiteX7" fmla="*/ 1723644 w 3062710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738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EAD4E-B3A4-45D3-80E4-1234034BC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7" b="2"/>
          <a:stretch/>
        </p:blipFill>
        <p:spPr>
          <a:xfrm rot="5400000">
            <a:off x="5894916" y="560916"/>
            <a:ext cx="6214533" cy="5736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F554E-1DED-48ED-B847-422FDE52D215}"/>
              </a:ext>
            </a:extLst>
          </p:cNvPr>
          <p:cNvPicPr/>
          <p:nvPr/>
        </p:nvPicPr>
        <p:blipFill rotWithShape="1">
          <a:blip r:embed="rId3"/>
          <a:srcRect t="5848" r="-1" b="11483"/>
          <a:stretch/>
        </p:blipFill>
        <p:spPr>
          <a:xfrm>
            <a:off x="321734" y="321732"/>
            <a:ext cx="5730068" cy="3067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EB836-AB66-486B-943D-96E25CF10DDE}"/>
              </a:ext>
            </a:extLst>
          </p:cNvPr>
          <p:cNvPicPr/>
          <p:nvPr/>
        </p:nvPicPr>
        <p:blipFill rotWithShape="1">
          <a:blip r:embed="rId4"/>
          <a:srcRect l="12629" r="13548"/>
          <a:stretch/>
        </p:blipFill>
        <p:spPr>
          <a:xfrm>
            <a:off x="321735" y="3469102"/>
            <a:ext cx="2823886" cy="3069719"/>
          </a:xfrm>
          <a:prstGeom prst="rect">
            <a:avLst/>
          </a:prstGeom>
        </p:spPr>
      </p:pic>
      <p:pic>
        <p:nvPicPr>
          <p:cNvPr id="7" name="Picture 6" descr="A wooden table&#10;&#10;Description generated with high confidence">
            <a:extLst>
              <a:ext uri="{FF2B5EF4-FFF2-40B4-BE49-F238E27FC236}">
                <a16:creationId xmlns:a16="http://schemas.microsoft.com/office/drawing/2014/main" id="{21BAF7FE-F721-4BA5-AF85-1815FF02FE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r="9171"/>
          <a:stretch/>
        </p:blipFill>
        <p:spPr>
          <a:xfrm rot="5400000">
            <a:off x="3101468" y="3585928"/>
            <a:ext cx="3076783" cy="282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</TotalTime>
  <Words>444</Words>
  <Application>Microsoft Office PowerPoint</Application>
  <PresentationFormat>Widescreen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Hackers Cheat, So Should You</vt:lpstr>
      <vt:lpstr>In a galaxy far, far away…</vt:lpstr>
      <vt:lpstr>Means of Cheating</vt:lpstr>
      <vt:lpstr>In plain sight</vt:lpstr>
      <vt:lpstr>Hidden Cleartext</vt:lpstr>
      <vt:lpstr>PowerPoint Presentation</vt:lpstr>
      <vt:lpstr>PowerPoint Presentation</vt:lpstr>
      <vt:lpstr>PowerPoint Presentation</vt:lpstr>
      <vt:lpstr>PowerPoint Presentation</vt:lpstr>
      <vt:lpstr>Audio Aided</vt:lpstr>
      <vt:lpstr>Cipher</vt:lpstr>
      <vt:lpstr>Foreign Language</vt:lpstr>
      <vt:lpstr>Non-cheating</vt:lpstr>
      <vt:lpstr>Lazy A– Student</vt:lpstr>
      <vt:lpstr>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Denton, Ben</dc:creator>
  <cp:lastModifiedBy>Denton, Ben</cp:lastModifiedBy>
  <cp:revision>22</cp:revision>
  <dcterms:created xsi:type="dcterms:W3CDTF">2018-05-16T02:44:16Z</dcterms:created>
  <dcterms:modified xsi:type="dcterms:W3CDTF">2018-05-25T20:53:12Z</dcterms:modified>
</cp:coreProperties>
</file>